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1"/>
  </p:sldMasterIdLst>
  <p:notesMasterIdLst>
    <p:notesMasterId r:id="rId17"/>
  </p:notesMasterIdLst>
  <p:sldIdLst>
    <p:sldId id="426" r:id="rId2"/>
    <p:sldId id="514" r:id="rId3"/>
    <p:sldId id="502" r:id="rId4"/>
    <p:sldId id="493" r:id="rId5"/>
    <p:sldId id="503" r:id="rId6"/>
    <p:sldId id="499" r:id="rId7"/>
    <p:sldId id="505" r:id="rId8"/>
    <p:sldId id="512" r:id="rId9"/>
    <p:sldId id="496" r:id="rId10"/>
    <p:sldId id="509" r:id="rId11"/>
    <p:sldId id="506" r:id="rId12"/>
    <p:sldId id="513" r:id="rId13"/>
    <p:sldId id="511" r:id="rId14"/>
    <p:sldId id="510" r:id="rId15"/>
    <p:sldId id="434" r:id="rId16"/>
  </p:sldIdLst>
  <p:sldSz cx="9144000" cy="5143500" type="screen16x9"/>
  <p:notesSz cx="6858000" cy="9144000"/>
  <p:embeddedFontLst>
    <p:embeddedFont>
      <p:font typeface="Orly's Font 2" panose="020B0604020202020204" charset="0"/>
      <p:regular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Verdana" panose="020B0604030504040204" pitchFamily="34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2895" autoAdjust="0"/>
  </p:normalViewPr>
  <p:slideViewPr>
    <p:cSldViewPr>
      <p:cViewPr>
        <p:scale>
          <a:sx n="61" d="100"/>
          <a:sy n="61" d="100"/>
        </p:scale>
        <p:origin x="-72" y="-462"/>
      </p:cViewPr>
      <p:guideLst>
        <p:guide orient="horz" pos="13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139CB-FC8D-44BF-B5C4-C14ECADF62A0}" type="datetimeFigureOut">
              <a:rPr lang="en-US" smtClean="0"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CE615-EFDB-420A-87DA-FB6ECB771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30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7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96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810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Let’s Review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83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26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2870"/>
            <a:ext cx="8915400" cy="432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4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8" y="4606572"/>
            <a:ext cx="2400301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9" r:id="rId2"/>
    <p:sldLayoutId id="2147483702" r:id="rId3"/>
    <p:sldLayoutId id="2147483715" r:id="rId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1pPr>
      <a:lvl2pPr marL="5715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914400" y="587322"/>
            <a:ext cx="7429500" cy="95410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5"/>
                </a:solidFill>
              </a:rPr>
              <a:t>How can the patterns on a number chart help me to add or subtract 10?</a:t>
            </a:r>
            <a:endParaRPr lang="en-US" sz="2800" dirty="0">
              <a:solidFill>
                <a:schemeClr val="accent5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523" y="2021176"/>
            <a:ext cx="1878914" cy="2627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5535327"/>
              </p:ext>
            </p:extLst>
          </p:nvPr>
        </p:nvGraphicFramePr>
        <p:xfrm>
          <a:off x="2975699" y="1657350"/>
          <a:ext cx="3882300" cy="29915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8230"/>
                <a:gridCol w="388230"/>
                <a:gridCol w="388230"/>
                <a:gridCol w="388230"/>
                <a:gridCol w="388230"/>
                <a:gridCol w="388230"/>
                <a:gridCol w="388230"/>
                <a:gridCol w="388230"/>
                <a:gridCol w="388230"/>
                <a:gridCol w="388230"/>
              </a:tblGrid>
              <a:tr h="295298"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101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102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103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104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105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106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107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108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109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110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295298"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111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112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113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114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115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116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117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118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119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120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295298"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121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122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123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124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125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126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127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128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129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130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295298"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131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132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133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134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135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136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137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138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139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140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295298"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141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142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143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144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145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146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147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148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149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150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03019"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151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152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153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154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155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156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157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158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159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160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03019"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161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162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163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164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165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166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167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168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169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170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03019"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171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172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173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174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175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176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177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178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179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180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03019"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181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182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183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184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185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186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187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188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189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190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03019"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191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192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193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194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195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196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197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198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199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>
                          <a:latin typeface="Orly's Font 2" pitchFamily="66" charset="0"/>
                        </a:rPr>
                        <a:t>200</a:t>
                      </a:r>
                      <a:endParaRPr lang="en-US" sz="6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09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41739"/>
            <a:ext cx="1679270" cy="284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1"/>
          <p:cNvSpPr txBox="1">
            <a:spLocks/>
          </p:cNvSpPr>
          <p:nvPr/>
        </p:nvSpPr>
        <p:spPr bwMode="auto">
          <a:xfrm>
            <a:off x="1921104" y="747196"/>
            <a:ext cx="58512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</a:rPr>
              <a:t>What is 365 + 10? 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5" name="Text Placeholder 1"/>
          <p:cNvSpPr txBox="1">
            <a:spLocks/>
          </p:cNvSpPr>
          <p:nvPr/>
        </p:nvSpPr>
        <p:spPr bwMode="auto">
          <a:xfrm>
            <a:off x="936320" y="2955636"/>
            <a:ext cx="7908696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</a:rPr>
              <a:t>365 = 3 hundreds + 6 tens + 5 ones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</a:rPr>
              <a:t> 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7" name="Text Placeholder 1"/>
          <p:cNvSpPr txBox="1">
            <a:spLocks/>
          </p:cNvSpPr>
          <p:nvPr/>
        </p:nvSpPr>
        <p:spPr bwMode="auto">
          <a:xfrm>
            <a:off x="707722" y="3446428"/>
            <a:ext cx="7595574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</a:rPr>
              <a:t>365 + 10 = 3 hundreds + 7 tens + 5 ones</a:t>
            </a:r>
          </a:p>
          <a:p>
            <a:pPr marL="0" indent="0" algn="ctr">
              <a:buFont typeface="Wingdings" pitchFamily="2" charset="2"/>
              <a:buNone/>
            </a:pP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8" name="Text Placeholder 1"/>
          <p:cNvSpPr txBox="1">
            <a:spLocks/>
          </p:cNvSpPr>
          <p:nvPr/>
        </p:nvSpPr>
        <p:spPr bwMode="auto">
          <a:xfrm>
            <a:off x="3335052" y="4146233"/>
            <a:ext cx="58512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</a:rPr>
              <a:t>365 + 10 = 375 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11" name="Cloud Callout 10"/>
          <p:cNvSpPr/>
          <p:nvPr/>
        </p:nvSpPr>
        <p:spPr>
          <a:xfrm>
            <a:off x="1257300" y="1270416"/>
            <a:ext cx="3429000" cy="1496826"/>
          </a:xfrm>
          <a:prstGeom prst="cloudCallout">
            <a:avLst>
              <a:gd name="adj1" fmla="val -45922"/>
              <a:gd name="adj2" fmla="val 50564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9" name="Text Placeholder 3"/>
          <p:cNvSpPr txBox="1">
            <a:spLocks/>
          </p:cNvSpPr>
          <p:nvPr/>
        </p:nvSpPr>
        <p:spPr bwMode="auto">
          <a:xfrm>
            <a:off x="1559638" y="1085850"/>
            <a:ext cx="3293473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</a:rPr>
              <a:t>   </a:t>
            </a:r>
          </a:p>
          <a:p>
            <a:pPr marL="0" indent="0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</a:rPr>
              <a:t> hundreds  tens  ones</a:t>
            </a:r>
          </a:p>
          <a:p>
            <a:pPr marL="0" indent="0">
              <a:buFont typeface="Wingdings" pitchFamily="2" charset="2"/>
              <a:buNone/>
            </a:pPr>
            <a:endParaRPr lang="en-US" sz="20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12" name="Group 11"/>
          <p:cNvGrpSpPr>
            <a:grpSpLocks noChangeAspect="1"/>
          </p:cNvGrpSpPr>
          <p:nvPr/>
        </p:nvGrpSpPr>
        <p:grpSpPr>
          <a:xfrm>
            <a:off x="1816988" y="1779188"/>
            <a:ext cx="714089" cy="698876"/>
            <a:chOff x="342900" y="1597188"/>
            <a:chExt cx="2287122" cy="2238398"/>
          </a:xfrm>
        </p:grpSpPr>
        <p:grpSp>
          <p:nvGrpSpPr>
            <p:cNvPr id="13" name="Group 12"/>
            <p:cNvGrpSpPr>
              <a:grpSpLocks noChangeAspect="1"/>
            </p:cNvGrpSpPr>
            <p:nvPr/>
          </p:nvGrpSpPr>
          <p:grpSpPr>
            <a:xfrm>
              <a:off x="342900" y="1597188"/>
              <a:ext cx="229722" cy="2238398"/>
              <a:chOff x="3882188" y="2366825"/>
              <a:chExt cx="182880" cy="1781967"/>
            </a:xfrm>
          </p:grpSpPr>
          <p:sp>
            <p:nvSpPr>
              <p:cNvPr id="113" name="Rectangle 11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Rectangle 11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" name="Rectangle 11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Rectangle 11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Rectangle 11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" name="Rectangle 11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" name="Rectangle 11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" name="Rectangle 11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" name="Rectangle 12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" name="Rectangle 12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" name="Group 13"/>
            <p:cNvGrpSpPr>
              <a:grpSpLocks noChangeAspect="1"/>
            </p:cNvGrpSpPr>
            <p:nvPr/>
          </p:nvGrpSpPr>
          <p:grpSpPr>
            <a:xfrm>
              <a:off x="571500" y="1597188"/>
              <a:ext cx="229722" cy="2238398"/>
              <a:chOff x="3882188" y="2366825"/>
              <a:chExt cx="182880" cy="1781967"/>
            </a:xfrm>
          </p:grpSpPr>
          <p:sp>
            <p:nvSpPr>
              <p:cNvPr id="103" name="Rectangle 10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" name="Rectangle 10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" name="Rectangle 10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Rectangle 10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Rectangle 10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Rectangle 10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" name="Rectangle 10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Rectangle 10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Rectangle 11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Rectangle 11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" name="Group 14"/>
            <p:cNvGrpSpPr>
              <a:grpSpLocks noChangeAspect="1"/>
            </p:cNvGrpSpPr>
            <p:nvPr/>
          </p:nvGrpSpPr>
          <p:grpSpPr>
            <a:xfrm>
              <a:off x="800100" y="1597188"/>
              <a:ext cx="229722" cy="2238398"/>
              <a:chOff x="3882188" y="2366825"/>
              <a:chExt cx="182880" cy="1781967"/>
            </a:xfrm>
          </p:grpSpPr>
          <p:sp>
            <p:nvSpPr>
              <p:cNvPr id="93" name="Rectangle 9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Rectangle 9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Rectangle 9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" name="Rectangle 9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" name="Rectangle 9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Rectangle 9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" name="Rectangle 9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" name="Rectangle 9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Rectangle 10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Rectangle 10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" name="Group 15"/>
            <p:cNvGrpSpPr>
              <a:grpSpLocks noChangeAspect="1"/>
            </p:cNvGrpSpPr>
            <p:nvPr/>
          </p:nvGrpSpPr>
          <p:grpSpPr>
            <a:xfrm>
              <a:off x="1028700" y="1597188"/>
              <a:ext cx="229722" cy="2238398"/>
              <a:chOff x="3882188" y="2366825"/>
              <a:chExt cx="182880" cy="1781967"/>
            </a:xfrm>
          </p:grpSpPr>
          <p:sp>
            <p:nvSpPr>
              <p:cNvPr id="83" name="Rectangle 8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Rectangle 8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Rectangle 8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Rectangle 8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Rectangle 8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Rectangle 8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" name="Rectangle 8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" name="Rectangle 8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Rectangle 9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Rectangle 9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" name="Group 16"/>
            <p:cNvGrpSpPr>
              <a:grpSpLocks noChangeAspect="1"/>
            </p:cNvGrpSpPr>
            <p:nvPr/>
          </p:nvGrpSpPr>
          <p:grpSpPr>
            <a:xfrm>
              <a:off x="1257299" y="1597188"/>
              <a:ext cx="229722" cy="2238398"/>
              <a:chOff x="3882188" y="2366825"/>
              <a:chExt cx="182880" cy="1781967"/>
            </a:xfrm>
          </p:grpSpPr>
          <p:sp>
            <p:nvSpPr>
              <p:cNvPr id="73" name="Rectangle 7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Rectangle 7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Rectangle 7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Rectangle 7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Rectangle 7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Rectangle 7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" name="Rectangle 7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Rectangle 7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Rectangle 8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Rectangle 8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" name="Group 17"/>
            <p:cNvGrpSpPr>
              <a:grpSpLocks noChangeAspect="1"/>
            </p:cNvGrpSpPr>
            <p:nvPr/>
          </p:nvGrpSpPr>
          <p:grpSpPr>
            <a:xfrm>
              <a:off x="1485899" y="1597188"/>
              <a:ext cx="229722" cy="2238398"/>
              <a:chOff x="3882188" y="2366825"/>
              <a:chExt cx="182880" cy="1781967"/>
            </a:xfrm>
          </p:grpSpPr>
          <p:sp>
            <p:nvSpPr>
              <p:cNvPr id="63" name="Rectangle 6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Rectangle 6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Rectangle 6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Rectangle 6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Rectangle 6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Rectangle 6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Rectangle 6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Rectangle 6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Rectangle 7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Rectangle 7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9" name="Group 18"/>
            <p:cNvGrpSpPr>
              <a:grpSpLocks noChangeAspect="1"/>
            </p:cNvGrpSpPr>
            <p:nvPr/>
          </p:nvGrpSpPr>
          <p:grpSpPr>
            <a:xfrm>
              <a:off x="1714499" y="1597188"/>
              <a:ext cx="229722" cy="2238398"/>
              <a:chOff x="3882188" y="2366825"/>
              <a:chExt cx="182880" cy="1781967"/>
            </a:xfrm>
          </p:grpSpPr>
          <p:sp>
            <p:nvSpPr>
              <p:cNvPr id="53" name="Rectangle 5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Rectangle 5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Rectangle 5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Rectangle 5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Rectangle 5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Rectangle 5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Rectangle 5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Rectangle 5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Rectangle 6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Rectangle 6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0" name="Group 19"/>
            <p:cNvGrpSpPr>
              <a:grpSpLocks noChangeAspect="1"/>
            </p:cNvGrpSpPr>
            <p:nvPr/>
          </p:nvGrpSpPr>
          <p:grpSpPr>
            <a:xfrm>
              <a:off x="1943100" y="1597188"/>
              <a:ext cx="229722" cy="2238398"/>
              <a:chOff x="3882188" y="2366825"/>
              <a:chExt cx="182880" cy="1781967"/>
            </a:xfrm>
          </p:grpSpPr>
          <p:sp>
            <p:nvSpPr>
              <p:cNvPr id="43" name="Rectangle 4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Rectangle 4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Rectangle 4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Rectangle 4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Rectangle 4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Rectangle 4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Rectangle 4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Rectangle 4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Rectangle 5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Rectangle 5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1" name="Group 20"/>
            <p:cNvGrpSpPr>
              <a:grpSpLocks noChangeAspect="1"/>
            </p:cNvGrpSpPr>
            <p:nvPr/>
          </p:nvGrpSpPr>
          <p:grpSpPr>
            <a:xfrm>
              <a:off x="2171703" y="1597188"/>
              <a:ext cx="229722" cy="2238398"/>
              <a:chOff x="3882188" y="2366825"/>
              <a:chExt cx="182880" cy="1781967"/>
            </a:xfrm>
          </p:grpSpPr>
          <p:sp>
            <p:nvSpPr>
              <p:cNvPr id="33" name="Rectangle 3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Rectangle 3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Rectangle 3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Rectangle 3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Rectangle 3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Rectangle 3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Rectangle 3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Rectangle 3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Rectangle 4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Rectangle 4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" name="Group 21"/>
            <p:cNvGrpSpPr>
              <a:grpSpLocks noChangeAspect="1"/>
            </p:cNvGrpSpPr>
            <p:nvPr/>
          </p:nvGrpSpPr>
          <p:grpSpPr>
            <a:xfrm>
              <a:off x="2400300" y="1597188"/>
              <a:ext cx="229722" cy="2238398"/>
              <a:chOff x="3882188" y="2366825"/>
              <a:chExt cx="182880" cy="1781967"/>
            </a:xfrm>
          </p:grpSpPr>
          <p:sp>
            <p:nvSpPr>
              <p:cNvPr id="23" name="Rectangle 2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Rectangle 2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Rectangle 2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Rectangle 2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Rectangle 2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Rectangle 2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Rectangle 2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Rectangle 2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Rectangle 3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Rectangle 3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23" name="Group 122"/>
          <p:cNvGrpSpPr>
            <a:grpSpLocks noChangeAspect="1"/>
          </p:cNvGrpSpPr>
          <p:nvPr/>
        </p:nvGrpSpPr>
        <p:grpSpPr>
          <a:xfrm>
            <a:off x="3218901" y="1828494"/>
            <a:ext cx="66542" cy="648384"/>
            <a:chOff x="3882188" y="2366825"/>
            <a:chExt cx="182880" cy="1781967"/>
          </a:xfrm>
        </p:grpSpPr>
        <p:sp>
          <p:nvSpPr>
            <p:cNvPr id="124" name="Rectangle 123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5" name="Rectangle 124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6" name="Rectangle 125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7" name="Rectangle 126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8" name="Rectangle 127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9" name="Rectangle 128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0" name="Rectangle 129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1" name="Rectangle 130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2" name="Rectangle 131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3" name="Rectangle 132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34" name="Rectangle 133"/>
          <p:cNvSpPr>
            <a:spLocks noChangeAspect="1"/>
          </p:cNvSpPr>
          <p:nvPr/>
        </p:nvSpPr>
        <p:spPr>
          <a:xfrm>
            <a:off x="4030250" y="1875948"/>
            <a:ext cx="80516" cy="8051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5" name="Rectangle 134"/>
          <p:cNvSpPr/>
          <p:nvPr/>
        </p:nvSpPr>
        <p:spPr>
          <a:xfrm>
            <a:off x="5229575" y="2769198"/>
            <a:ext cx="1046826" cy="1280615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68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uiExpand="1" build="p"/>
      <p:bldP spid="7" grpId="0" build="p"/>
      <p:bldP spid="8" grpId="0" build="p"/>
      <p:bldP spid="11" grpId="0" animBg="1"/>
      <p:bldP spid="9" grpId="0"/>
      <p:bldP spid="134" grpId="0" animBg="1"/>
      <p:bldP spid="13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743200" y="390082"/>
            <a:ext cx="6286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Subtract 10 from 3-digit numbers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aphicFrame>
        <p:nvGraphicFramePr>
          <p:cNvPr id="113" name="Table 1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5155513"/>
              </p:ext>
            </p:extLst>
          </p:nvPr>
        </p:nvGraphicFramePr>
        <p:xfrm>
          <a:off x="350563" y="913302"/>
          <a:ext cx="4343400" cy="3886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4340"/>
                <a:gridCol w="434340"/>
                <a:gridCol w="434340"/>
                <a:gridCol w="434340"/>
                <a:gridCol w="434340"/>
                <a:gridCol w="434340"/>
                <a:gridCol w="434340"/>
                <a:gridCol w="434340"/>
                <a:gridCol w="434340"/>
                <a:gridCol w="434340"/>
              </a:tblGrid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200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</a:tbl>
          </a:graphicData>
        </a:graphic>
      </p:graphicFrame>
      <p:sp>
        <p:nvSpPr>
          <p:cNvPr id="126" name="Text Placeholder 2"/>
          <p:cNvSpPr txBox="1">
            <a:spLocks/>
          </p:cNvSpPr>
          <p:nvPr/>
        </p:nvSpPr>
        <p:spPr bwMode="auto">
          <a:xfrm>
            <a:off x="5301118" y="971550"/>
            <a:ext cx="2822217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</a:t>
            </a:r>
            <a:r>
              <a:rPr lang="en-US" sz="2800" dirty="0">
                <a:solidFill>
                  <a:srgbClr val="0070C0"/>
                </a:solidFill>
                <a:latin typeface="Orly's Font 2" pitchFamily="66" charset="0"/>
              </a:rPr>
              <a:t>7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5 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 10 = ?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7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5 - 10 = 1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6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5</a:t>
            </a:r>
          </a:p>
        </p:txBody>
      </p:sp>
      <p:sp>
        <p:nvSpPr>
          <p:cNvPr id="114" name="Rectangle 113"/>
          <p:cNvSpPr/>
          <p:nvPr/>
        </p:nvSpPr>
        <p:spPr>
          <a:xfrm>
            <a:off x="2109494" y="3641907"/>
            <a:ext cx="397905" cy="358617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5" name="Rectangle 114"/>
          <p:cNvSpPr/>
          <p:nvPr/>
        </p:nvSpPr>
        <p:spPr>
          <a:xfrm>
            <a:off x="2125677" y="3222588"/>
            <a:ext cx="397905" cy="394479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Cloud Callout 15"/>
          <p:cNvSpPr/>
          <p:nvPr/>
        </p:nvSpPr>
        <p:spPr>
          <a:xfrm>
            <a:off x="5372100" y="2398207"/>
            <a:ext cx="2680256" cy="1881235"/>
          </a:xfrm>
          <a:prstGeom prst="cloudCallout">
            <a:avLst>
              <a:gd name="adj1" fmla="val -29437"/>
              <a:gd name="adj2" fmla="val -66107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5" name="Text Placeholder 2"/>
          <p:cNvSpPr txBox="1">
            <a:spLocks/>
          </p:cNvSpPr>
          <p:nvPr/>
        </p:nvSpPr>
        <p:spPr bwMode="auto">
          <a:xfrm>
            <a:off x="5720368" y="2628033"/>
            <a:ext cx="1983719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175 is 1 hundred + 7 tens + 5 ones.</a:t>
            </a:r>
          </a:p>
        </p:txBody>
      </p: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5788433" y="2714756"/>
            <a:ext cx="198371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7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 tens minus 1 ten is 6 tens.</a:t>
            </a:r>
            <a:endParaRPr lang="en-US" sz="200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auto">
          <a:xfrm>
            <a:off x="5793130" y="2751143"/>
            <a:ext cx="198371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 The hundreds place and the ones place stay the same.</a:t>
            </a:r>
          </a:p>
        </p:txBody>
      </p:sp>
    </p:spTree>
    <p:extLst>
      <p:ext uri="{BB962C8B-B14F-4D97-AF65-F5344CB8AC3E}">
        <p14:creationId xmlns:p14="http://schemas.microsoft.com/office/powerpoint/2010/main" val="177054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16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26" grpId="0" uiExpand="1" build="p"/>
      <p:bldP spid="114" grpId="0" animBg="1"/>
      <p:bldP spid="115" grpId="0" animBg="1"/>
      <p:bldP spid="16" grpId="0" animBg="1"/>
      <p:bldP spid="15" grpId="0" build="p"/>
      <p:bldP spid="19" grpId="0" build="p"/>
      <p:bldP spid="2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"/>
          <p:cNvSpPr txBox="1">
            <a:spLocks/>
          </p:cNvSpPr>
          <p:nvPr/>
        </p:nvSpPr>
        <p:spPr bwMode="auto">
          <a:xfrm>
            <a:off x="5301118" y="971550"/>
            <a:ext cx="2822217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endParaRPr lang="en-US" sz="2800" dirty="0" smtClean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7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5 - 10 = 1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6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5</a:t>
            </a:r>
          </a:p>
        </p:txBody>
      </p:sp>
      <p:graphicFrame>
        <p:nvGraphicFramePr>
          <p:cNvPr id="113" name="Table 1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7678468"/>
              </p:ext>
            </p:extLst>
          </p:nvPr>
        </p:nvGraphicFramePr>
        <p:xfrm>
          <a:off x="350563" y="913302"/>
          <a:ext cx="4343400" cy="3886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4340"/>
                <a:gridCol w="434340"/>
                <a:gridCol w="434340"/>
                <a:gridCol w="434340"/>
                <a:gridCol w="434340"/>
                <a:gridCol w="434340"/>
                <a:gridCol w="434340"/>
                <a:gridCol w="434340"/>
                <a:gridCol w="434340"/>
                <a:gridCol w="434340"/>
              </a:tblGrid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200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</a:tbl>
          </a:graphicData>
        </a:graphic>
      </p:graphicFrame>
      <p:sp>
        <p:nvSpPr>
          <p:cNvPr id="114" name="Rectangle 113"/>
          <p:cNvSpPr/>
          <p:nvPr/>
        </p:nvSpPr>
        <p:spPr>
          <a:xfrm>
            <a:off x="2110223" y="3640294"/>
            <a:ext cx="397905" cy="358617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5" name="Rectangle 114"/>
          <p:cNvSpPr/>
          <p:nvPr/>
        </p:nvSpPr>
        <p:spPr>
          <a:xfrm>
            <a:off x="2099154" y="3244333"/>
            <a:ext cx="408974" cy="394479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Cloud Callout 15"/>
          <p:cNvSpPr/>
          <p:nvPr/>
        </p:nvSpPr>
        <p:spPr>
          <a:xfrm>
            <a:off x="6666979" y="3028950"/>
            <a:ext cx="2362721" cy="1554740"/>
          </a:xfrm>
          <a:prstGeom prst="cloudCallout">
            <a:avLst>
              <a:gd name="adj1" fmla="val 18914"/>
              <a:gd name="adj2" fmla="val -100730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5" name="Text Placeholder 2"/>
          <p:cNvSpPr txBox="1">
            <a:spLocks/>
          </p:cNvSpPr>
          <p:nvPr/>
        </p:nvSpPr>
        <p:spPr bwMode="auto">
          <a:xfrm>
            <a:off x="6856479" y="3204410"/>
            <a:ext cx="1983719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It’s like counting back by tens.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098426" y="2852188"/>
            <a:ext cx="409702" cy="394479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109494" y="2463121"/>
            <a:ext cx="397905" cy="394479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Text Placeholder 2"/>
          <p:cNvSpPr txBox="1">
            <a:spLocks/>
          </p:cNvSpPr>
          <p:nvPr/>
        </p:nvSpPr>
        <p:spPr bwMode="auto">
          <a:xfrm>
            <a:off x="5301117" y="1988665"/>
            <a:ext cx="2822217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6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5 - 10 = 1</a:t>
            </a:r>
            <a:r>
              <a:rPr lang="en-US" sz="2800" dirty="0">
                <a:solidFill>
                  <a:srgbClr val="0070C0"/>
                </a:solidFill>
                <a:latin typeface="Orly's Font 2" pitchFamily="66" charset="0"/>
              </a:rPr>
              <a:t>5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5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5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5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 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 10 = 1</a:t>
            </a:r>
            <a:r>
              <a:rPr lang="en-US" sz="2800" dirty="0">
                <a:solidFill>
                  <a:srgbClr val="0070C0"/>
                </a:solidFill>
                <a:latin typeface="Orly's Font 2" pitchFamily="66" charset="0"/>
              </a:rPr>
              <a:t>4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5</a:t>
            </a:r>
          </a:p>
        </p:txBody>
      </p:sp>
      <p:sp>
        <p:nvSpPr>
          <p:cNvPr id="17" name="Text Placeholder 2"/>
          <p:cNvSpPr txBox="1">
            <a:spLocks/>
          </p:cNvSpPr>
          <p:nvPr/>
        </p:nvSpPr>
        <p:spPr bwMode="auto">
          <a:xfrm>
            <a:off x="2743200" y="390082"/>
            <a:ext cx="6286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Subtract 10 from 3-digit numbers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8409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5" grpId="0" build="p"/>
      <p:bldP spid="11" grpId="0" animBg="1"/>
      <p:bldP spid="12" grpId="0" animBg="1"/>
      <p:bldP spid="1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" name="Table 1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1852558"/>
              </p:ext>
            </p:extLst>
          </p:nvPr>
        </p:nvGraphicFramePr>
        <p:xfrm>
          <a:off x="350563" y="913302"/>
          <a:ext cx="4343400" cy="3886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4340"/>
                <a:gridCol w="434340"/>
                <a:gridCol w="434340"/>
                <a:gridCol w="434340"/>
                <a:gridCol w="434340"/>
                <a:gridCol w="434340"/>
                <a:gridCol w="434340"/>
                <a:gridCol w="434340"/>
                <a:gridCol w="434340"/>
                <a:gridCol w="434340"/>
              </a:tblGrid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200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</a:tbl>
          </a:graphicData>
        </a:graphic>
      </p:graphicFrame>
      <p:sp>
        <p:nvSpPr>
          <p:cNvPr id="126" name="Text Placeholder 2"/>
          <p:cNvSpPr txBox="1">
            <a:spLocks/>
          </p:cNvSpPr>
          <p:nvPr/>
        </p:nvSpPr>
        <p:spPr bwMode="auto">
          <a:xfrm>
            <a:off x="5147468" y="1066195"/>
            <a:ext cx="2822217" cy="2591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 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4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8 - 10 = 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7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2 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-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 10 = 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5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4 - 10 = 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6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6 - 10 = 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28" name="Rectangle 127"/>
          <p:cNvSpPr/>
          <p:nvPr/>
        </p:nvSpPr>
        <p:spPr>
          <a:xfrm>
            <a:off x="3403948" y="2461192"/>
            <a:ext cx="397905" cy="358617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9" name="Rectangle 128"/>
          <p:cNvSpPr/>
          <p:nvPr/>
        </p:nvSpPr>
        <p:spPr>
          <a:xfrm>
            <a:off x="3411877" y="2090049"/>
            <a:ext cx="397905" cy="358617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0" name="Rectangle 129"/>
          <p:cNvSpPr/>
          <p:nvPr/>
        </p:nvSpPr>
        <p:spPr>
          <a:xfrm>
            <a:off x="800100" y="3625502"/>
            <a:ext cx="397905" cy="358617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1" name="Rectangle 130"/>
          <p:cNvSpPr/>
          <p:nvPr/>
        </p:nvSpPr>
        <p:spPr>
          <a:xfrm>
            <a:off x="809596" y="3233900"/>
            <a:ext cx="397905" cy="358617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1673900" y="2850231"/>
            <a:ext cx="397905" cy="358617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4" name="Rectangle 143"/>
          <p:cNvSpPr/>
          <p:nvPr/>
        </p:nvSpPr>
        <p:spPr>
          <a:xfrm>
            <a:off x="1673899" y="2441845"/>
            <a:ext cx="397905" cy="358617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6" name="Rectangle 145"/>
          <p:cNvSpPr/>
          <p:nvPr/>
        </p:nvSpPr>
        <p:spPr>
          <a:xfrm>
            <a:off x="2544977" y="3232527"/>
            <a:ext cx="397905" cy="358617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7" name="Rectangle 146"/>
          <p:cNvSpPr/>
          <p:nvPr/>
        </p:nvSpPr>
        <p:spPr>
          <a:xfrm>
            <a:off x="2538695" y="2859655"/>
            <a:ext cx="404187" cy="358617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Text Placeholder 2"/>
          <p:cNvSpPr txBox="1">
            <a:spLocks/>
          </p:cNvSpPr>
          <p:nvPr/>
        </p:nvSpPr>
        <p:spPr bwMode="auto">
          <a:xfrm>
            <a:off x="7016195" y="1098806"/>
            <a:ext cx="2822217" cy="2591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  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</a:t>
            </a:r>
            <a:r>
              <a:rPr lang="en-US" sz="2800" dirty="0">
                <a:solidFill>
                  <a:srgbClr val="0070C0"/>
                </a:solidFill>
                <a:latin typeface="Orly's Font 2" pitchFamily="66" charset="0"/>
              </a:rPr>
              <a:t>3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8 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</a:t>
            </a:r>
            <a:r>
              <a:rPr lang="en-US" sz="2800" dirty="0">
                <a:solidFill>
                  <a:srgbClr val="0070C0"/>
                </a:solidFill>
                <a:latin typeface="Orly's Font 2" pitchFamily="66" charset="0"/>
              </a:rPr>
              <a:t>6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2  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</a:t>
            </a:r>
            <a:r>
              <a:rPr lang="en-US" sz="2800" dirty="0">
                <a:solidFill>
                  <a:srgbClr val="0070C0"/>
                </a:solidFill>
                <a:latin typeface="Orly's Font 2" pitchFamily="66" charset="0"/>
              </a:rPr>
              <a:t>4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4  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</a:t>
            </a:r>
            <a:r>
              <a:rPr lang="en-US" sz="2800" dirty="0">
                <a:solidFill>
                  <a:srgbClr val="0070C0"/>
                </a:solidFill>
                <a:latin typeface="Orly's Font 2" pitchFamily="66" charset="0"/>
              </a:rPr>
              <a:t>5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6  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4" name="Text Placeholder 2"/>
          <p:cNvSpPr txBox="1">
            <a:spLocks/>
          </p:cNvSpPr>
          <p:nvPr/>
        </p:nvSpPr>
        <p:spPr bwMode="auto">
          <a:xfrm>
            <a:off x="2743200" y="390082"/>
            <a:ext cx="6286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Subtract 10 from 3-digit numbers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1963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 uiExpand="1" build="p"/>
      <p:bldP spid="128" grpId="0" animBg="1"/>
      <p:bldP spid="129" grpId="0" animBg="1"/>
      <p:bldP spid="130" grpId="0" animBg="1"/>
      <p:bldP spid="131" grpId="0" animBg="1"/>
      <p:bldP spid="143" grpId="0" animBg="1"/>
      <p:bldP spid="144" grpId="0" animBg="1"/>
      <p:bldP spid="146" grpId="0" animBg="1"/>
      <p:bldP spid="147" grpId="0" animBg="1"/>
      <p:bldP spid="16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44707"/>
            <a:ext cx="1679270" cy="284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1"/>
          <p:cNvSpPr txBox="1">
            <a:spLocks/>
          </p:cNvSpPr>
          <p:nvPr/>
        </p:nvSpPr>
        <p:spPr bwMode="auto">
          <a:xfrm>
            <a:off x="2286000" y="791230"/>
            <a:ext cx="58512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</a:rPr>
              <a:t>What is 365 - 10? 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5" name="Text Placeholder 1"/>
          <p:cNvSpPr txBox="1">
            <a:spLocks/>
          </p:cNvSpPr>
          <p:nvPr/>
        </p:nvSpPr>
        <p:spPr bwMode="auto">
          <a:xfrm>
            <a:off x="936320" y="2944304"/>
            <a:ext cx="7908696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</a:rPr>
              <a:t>365 = 3 hundreds + 6 tens + 5 ones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</a:rPr>
              <a:t> 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7" name="Text Placeholder 1"/>
          <p:cNvSpPr txBox="1">
            <a:spLocks/>
          </p:cNvSpPr>
          <p:nvPr/>
        </p:nvSpPr>
        <p:spPr bwMode="auto">
          <a:xfrm>
            <a:off x="707722" y="3435096"/>
            <a:ext cx="7595574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</a:rPr>
              <a:t>365 - 10 = 3 hundreds + 5 tens + 5 ones</a:t>
            </a:r>
          </a:p>
          <a:p>
            <a:pPr marL="0" indent="0" algn="ctr">
              <a:buFont typeface="Wingdings" pitchFamily="2" charset="2"/>
              <a:buNone/>
            </a:pP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8" name="Text Placeholder 1"/>
          <p:cNvSpPr txBox="1">
            <a:spLocks/>
          </p:cNvSpPr>
          <p:nvPr/>
        </p:nvSpPr>
        <p:spPr bwMode="auto">
          <a:xfrm>
            <a:off x="3335052" y="4134901"/>
            <a:ext cx="58512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</a:rPr>
              <a:t>365 - 10 = 355 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11" name="Cloud Callout 10"/>
          <p:cNvSpPr/>
          <p:nvPr/>
        </p:nvSpPr>
        <p:spPr>
          <a:xfrm>
            <a:off x="1257300" y="1373384"/>
            <a:ext cx="3429000" cy="1496826"/>
          </a:xfrm>
          <a:prstGeom prst="cloudCallout">
            <a:avLst>
              <a:gd name="adj1" fmla="val -45922"/>
              <a:gd name="adj2" fmla="val 50564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9" name="Text Placeholder 3"/>
          <p:cNvSpPr txBox="1">
            <a:spLocks/>
          </p:cNvSpPr>
          <p:nvPr/>
        </p:nvSpPr>
        <p:spPr bwMode="auto">
          <a:xfrm>
            <a:off x="1559638" y="1188818"/>
            <a:ext cx="3293473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5"/>
                </a:solidFill>
                <a:latin typeface="Orly's Font 2" pitchFamily="66" charset="0"/>
              </a:rPr>
              <a:t>   </a:t>
            </a:r>
          </a:p>
          <a:p>
            <a:pPr marL="0" indent="0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</a:rPr>
              <a:t> hundreds  tens  ones</a:t>
            </a:r>
          </a:p>
          <a:p>
            <a:pPr marL="0" indent="0">
              <a:buFont typeface="Wingdings" pitchFamily="2" charset="2"/>
              <a:buNone/>
            </a:pPr>
            <a:endParaRPr lang="en-US" sz="20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12" name="Group 11"/>
          <p:cNvGrpSpPr>
            <a:grpSpLocks noChangeAspect="1"/>
          </p:cNvGrpSpPr>
          <p:nvPr/>
        </p:nvGrpSpPr>
        <p:grpSpPr>
          <a:xfrm>
            <a:off x="1816988" y="1882156"/>
            <a:ext cx="714089" cy="698876"/>
            <a:chOff x="342900" y="1597188"/>
            <a:chExt cx="2287122" cy="2238398"/>
          </a:xfrm>
        </p:grpSpPr>
        <p:grpSp>
          <p:nvGrpSpPr>
            <p:cNvPr id="13" name="Group 12"/>
            <p:cNvGrpSpPr>
              <a:grpSpLocks noChangeAspect="1"/>
            </p:cNvGrpSpPr>
            <p:nvPr/>
          </p:nvGrpSpPr>
          <p:grpSpPr>
            <a:xfrm>
              <a:off x="342900" y="1597188"/>
              <a:ext cx="229722" cy="2238398"/>
              <a:chOff x="3882188" y="2366825"/>
              <a:chExt cx="182880" cy="1781967"/>
            </a:xfrm>
          </p:grpSpPr>
          <p:sp>
            <p:nvSpPr>
              <p:cNvPr id="113" name="Rectangle 11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Rectangle 11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" name="Rectangle 11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Rectangle 11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Rectangle 11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" name="Rectangle 11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" name="Rectangle 11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" name="Rectangle 11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" name="Rectangle 12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" name="Rectangle 12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" name="Group 13"/>
            <p:cNvGrpSpPr>
              <a:grpSpLocks noChangeAspect="1"/>
            </p:cNvGrpSpPr>
            <p:nvPr/>
          </p:nvGrpSpPr>
          <p:grpSpPr>
            <a:xfrm>
              <a:off x="571500" y="1597188"/>
              <a:ext cx="229722" cy="2238398"/>
              <a:chOff x="3882188" y="2366825"/>
              <a:chExt cx="182880" cy="1781967"/>
            </a:xfrm>
          </p:grpSpPr>
          <p:sp>
            <p:nvSpPr>
              <p:cNvPr id="103" name="Rectangle 10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4" name="Rectangle 10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" name="Rectangle 10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Rectangle 10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Rectangle 10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Rectangle 10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" name="Rectangle 10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Rectangle 10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Rectangle 11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Rectangle 11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" name="Group 14"/>
            <p:cNvGrpSpPr>
              <a:grpSpLocks noChangeAspect="1"/>
            </p:cNvGrpSpPr>
            <p:nvPr/>
          </p:nvGrpSpPr>
          <p:grpSpPr>
            <a:xfrm>
              <a:off x="800100" y="1597188"/>
              <a:ext cx="229722" cy="2238398"/>
              <a:chOff x="3882188" y="2366825"/>
              <a:chExt cx="182880" cy="1781967"/>
            </a:xfrm>
          </p:grpSpPr>
          <p:sp>
            <p:nvSpPr>
              <p:cNvPr id="93" name="Rectangle 9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Rectangle 9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Rectangle 9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" name="Rectangle 9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" name="Rectangle 9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Rectangle 9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" name="Rectangle 9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0" name="Rectangle 9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Rectangle 10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Rectangle 10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" name="Group 15"/>
            <p:cNvGrpSpPr>
              <a:grpSpLocks noChangeAspect="1"/>
            </p:cNvGrpSpPr>
            <p:nvPr/>
          </p:nvGrpSpPr>
          <p:grpSpPr>
            <a:xfrm>
              <a:off x="1028700" y="1597188"/>
              <a:ext cx="229722" cy="2238398"/>
              <a:chOff x="3882188" y="2366825"/>
              <a:chExt cx="182880" cy="1781967"/>
            </a:xfrm>
          </p:grpSpPr>
          <p:sp>
            <p:nvSpPr>
              <p:cNvPr id="83" name="Rectangle 8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Rectangle 8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Rectangle 8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Rectangle 8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Rectangle 8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Rectangle 8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" name="Rectangle 8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" name="Rectangle 8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Rectangle 9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Rectangle 9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" name="Group 16"/>
            <p:cNvGrpSpPr>
              <a:grpSpLocks noChangeAspect="1"/>
            </p:cNvGrpSpPr>
            <p:nvPr/>
          </p:nvGrpSpPr>
          <p:grpSpPr>
            <a:xfrm>
              <a:off x="1257299" y="1597188"/>
              <a:ext cx="229722" cy="2238398"/>
              <a:chOff x="3882188" y="2366825"/>
              <a:chExt cx="182880" cy="1781967"/>
            </a:xfrm>
          </p:grpSpPr>
          <p:sp>
            <p:nvSpPr>
              <p:cNvPr id="73" name="Rectangle 7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Rectangle 7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Rectangle 7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Rectangle 7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Rectangle 7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Rectangle 7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" name="Rectangle 7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Rectangle 7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Rectangle 8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Rectangle 8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" name="Group 17"/>
            <p:cNvGrpSpPr>
              <a:grpSpLocks noChangeAspect="1"/>
            </p:cNvGrpSpPr>
            <p:nvPr/>
          </p:nvGrpSpPr>
          <p:grpSpPr>
            <a:xfrm>
              <a:off x="1485899" y="1597188"/>
              <a:ext cx="229722" cy="2238398"/>
              <a:chOff x="3882188" y="2366825"/>
              <a:chExt cx="182880" cy="1781967"/>
            </a:xfrm>
          </p:grpSpPr>
          <p:sp>
            <p:nvSpPr>
              <p:cNvPr id="63" name="Rectangle 6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Rectangle 6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Rectangle 6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Rectangle 6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Rectangle 6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Rectangle 6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Rectangle 6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Rectangle 6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Rectangle 7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Rectangle 7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9" name="Group 18"/>
            <p:cNvGrpSpPr>
              <a:grpSpLocks noChangeAspect="1"/>
            </p:cNvGrpSpPr>
            <p:nvPr/>
          </p:nvGrpSpPr>
          <p:grpSpPr>
            <a:xfrm>
              <a:off x="1714499" y="1597188"/>
              <a:ext cx="229722" cy="2238398"/>
              <a:chOff x="3882188" y="2366825"/>
              <a:chExt cx="182880" cy="1781967"/>
            </a:xfrm>
          </p:grpSpPr>
          <p:sp>
            <p:nvSpPr>
              <p:cNvPr id="53" name="Rectangle 5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Rectangle 5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Rectangle 5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Rectangle 5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Rectangle 5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Rectangle 5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Rectangle 5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Rectangle 5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Rectangle 6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Rectangle 6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0" name="Group 19"/>
            <p:cNvGrpSpPr>
              <a:grpSpLocks noChangeAspect="1"/>
            </p:cNvGrpSpPr>
            <p:nvPr/>
          </p:nvGrpSpPr>
          <p:grpSpPr>
            <a:xfrm>
              <a:off x="1943100" y="1597188"/>
              <a:ext cx="229722" cy="2238398"/>
              <a:chOff x="3882188" y="2366825"/>
              <a:chExt cx="182880" cy="1781967"/>
            </a:xfrm>
          </p:grpSpPr>
          <p:sp>
            <p:nvSpPr>
              <p:cNvPr id="43" name="Rectangle 4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Rectangle 4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Rectangle 4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Rectangle 4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Rectangle 4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Rectangle 4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Rectangle 4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Rectangle 4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Rectangle 5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Rectangle 5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1" name="Group 20"/>
            <p:cNvGrpSpPr>
              <a:grpSpLocks noChangeAspect="1"/>
            </p:cNvGrpSpPr>
            <p:nvPr/>
          </p:nvGrpSpPr>
          <p:grpSpPr>
            <a:xfrm>
              <a:off x="2171703" y="1597188"/>
              <a:ext cx="229722" cy="2238398"/>
              <a:chOff x="3882188" y="2366825"/>
              <a:chExt cx="182880" cy="1781967"/>
            </a:xfrm>
          </p:grpSpPr>
          <p:sp>
            <p:nvSpPr>
              <p:cNvPr id="33" name="Rectangle 3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Rectangle 3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Rectangle 3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Rectangle 3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Rectangle 3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Rectangle 3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Rectangle 3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Rectangle 3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Rectangle 4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Rectangle 4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" name="Group 21"/>
            <p:cNvGrpSpPr>
              <a:grpSpLocks noChangeAspect="1"/>
            </p:cNvGrpSpPr>
            <p:nvPr/>
          </p:nvGrpSpPr>
          <p:grpSpPr>
            <a:xfrm>
              <a:off x="2400300" y="1597188"/>
              <a:ext cx="229722" cy="2238398"/>
              <a:chOff x="3882188" y="2366825"/>
              <a:chExt cx="182880" cy="1781967"/>
            </a:xfrm>
          </p:grpSpPr>
          <p:sp>
            <p:nvSpPr>
              <p:cNvPr id="23" name="Rectangle 22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Rectangle 23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Rectangle 24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Rectangle 25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Rectangle 26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Rectangle 27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Rectangle 28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Rectangle 29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Rectangle 30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Rectangle 31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23" name="Group 122"/>
          <p:cNvGrpSpPr>
            <a:grpSpLocks noChangeAspect="1"/>
          </p:cNvGrpSpPr>
          <p:nvPr/>
        </p:nvGrpSpPr>
        <p:grpSpPr>
          <a:xfrm>
            <a:off x="3218901" y="1931462"/>
            <a:ext cx="66542" cy="648384"/>
            <a:chOff x="3882188" y="2366825"/>
            <a:chExt cx="182880" cy="1781967"/>
          </a:xfrm>
        </p:grpSpPr>
        <p:sp>
          <p:nvSpPr>
            <p:cNvPr id="124" name="Rectangle 123"/>
            <p:cNvSpPr>
              <a:spLocks noChangeAspect="1"/>
            </p:cNvSpPr>
            <p:nvPr/>
          </p:nvSpPr>
          <p:spPr>
            <a:xfrm>
              <a:off x="3882188" y="2550230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5" name="Rectangle 124"/>
            <p:cNvSpPr>
              <a:spLocks noChangeAspect="1"/>
            </p:cNvSpPr>
            <p:nvPr/>
          </p:nvSpPr>
          <p:spPr>
            <a:xfrm>
              <a:off x="3882188" y="306309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6" name="Rectangle 125"/>
            <p:cNvSpPr>
              <a:spLocks noChangeAspect="1"/>
            </p:cNvSpPr>
            <p:nvPr/>
          </p:nvSpPr>
          <p:spPr>
            <a:xfrm>
              <a:off x="3882188" y="2725046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7" name="Rectangle 126"/>
            <p:cNvSpPr>
              <a:spLocks noChangeAspect="1"/>
            </p:cNvSpPr>
            <p:nvPr/>
          </p:nvSpPr>
          <p:spPr>
            <a:xfrm>
              <a:off x="3882188" y="324597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8" name="Rectangle 127"/>
            <p:cNvSpPr>
              <a:spLocks noChangeAspect="1"/>
            </p:cNvSpPr>
            <p:nvPr/>
          </p:nvSpPr>
          <p:spPr>
            <a:xfrm>
              <a:off x="3882188" y="2886414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9" name="Rectangle 128"/>
            <p:cNvSpPr>
              <a:spLocks noChangeAspect="1"/>
            </p:cNvSpPr>
            <p:nvPr/>
          </p:nvSpPr>
          <p:spPr>
            <a:xfrm>
              <a:off x="3882188" y="3426799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0" name="Rectangle 129"/>
            <p:cNvSpPr>
              <a:spLocks noChangeAspect="1"/>
            </p:cNvSpPr>
            <p:nvPr/>
          </p:nvSpPr>
          <p:spPr>
            <a:xfrm>
              <a:off x="3882188" y="3611177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1" name="Rectangle 130"/>
            <p:cNvSpPr>
              <a:spLocks noChangeAspect="1"/>
            </p:cNvSpPr>
            <p:nvPr/>
          </p:nvSpPr>
          <p:spPr>
            <a:xfrm>
              <a:off x="3882188" y="3789871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2" name="Rectangle 131"/>
            <p:cNvSpPr>
              <a:spLocks noChangeAspect="1"/>
            </p:cNvSpPr>
            <p:nvPr/>
          </p:nvSpPr>
          <p:spPr>
            <a:xfrm>
              <a:off x="3882188" y="3965912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3" name="Rectangle 132"/>
            <p:cNvSpPr>
              <a:spLocks noChangeAspect="1"/>
            </p:cNvSpPr>
            <p:nvPr/>
          </p:nvSpPr>
          <p:spPr>
            <a:xfrm>
              <a:off x="3882188" y="2366825"/>
              <a:ext cx="182880" cy="1828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34" name="Rectangle 133"/>
          <p:cNvSpPr>
            <a:spLocks noChangeAspect="1"/>
          </p:cNvSpPr>
          <p:nvPr/>
        </p:nvSpPr>
        <p:spPr>
          <a:xfrm>
            <a:off x="4030250" y="1978916"/>
            <a:ext cx="80516" cy="8051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5" name="Rectangle 134"/>
          <p:cNvSpPr/>
          <p:nvPr/>
        </p:nvSpPr>
        <p:spPr>
          <a:xfrm>
            <a:off x="5229575" y="2757866"/>
            <a:ext cx="1046826" cy="1280615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036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7" grpId="0" build="p"/>
      <p:bldP spid="8" grpId="0" build="p"/>
      <p:bldP spid="11" grpId="0" animBg="1"/>
      <p:bldP spid="9" grpId="0"/>
      <p:bldP spid="134" grpId="0" animBg="1"/>
      <p:bldP spid="13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37310"/>
            <a:ext cx="74295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learned how to add 10 to or subtract 10 from 3-digit numbers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</a:t>
            </a:r>
            <a:r>
              <a:rPr lang="en-US" sz="360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a number chart.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9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37310"/>
            <a:ext cx="74295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you will learn how to add 10 to or subtract 10 from 3-digit numbers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using a number chart.</a:t>
            </a:r>
            <a:endParaRPr lang="en-US" sz="36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3374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1096810"/>
            <a:ext cx="3646170" cy="3646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 Placeholder 1"/>
          <p:cNvSpPr txBox="1">
            <a:spLocks/>
          </p:cNvSpPr>
          <p:nvPr/>
        </p:nvSpPr>
        <p:spPr bwMode="auto">
          <a:xfrm>
            <a:off x="3480698" y="748954"/>
            <a:ext cx="58512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</a:rPr>
              <a:t>100 chart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82934" y="1200905"/>
            <a:ext cx="3314700" cy="184027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71500" y="1581074"/>
            <a:ext cx="3646170" cy="185068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841833" y="1198132"/>
            <a:ext cx="387152" cy="167850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71500" y="4468389"/>
            <a:ext cx="3299042" cy="18402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853072" y="4452867"/>
            <a:ext cx="356522" cy="184027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511393" y="1085867"/>
            <a:ext cx="427220" cy="373834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>
            <a:off x="3425852" y="4357964"/>
            <a:ext cx="427220" cy="373834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3841832" y="4365572"/>
            <a:ext cx="427220" cy="373834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3821799" y="1082615"/>
            <a:ext cx="427220" cy="373834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Text Placeholder 1"/>
          <p:cNvSpPr txBox="1">
            <a:spLocks/>
          </p:cNvSpPr>
          <p:nvPr/>
        </p:nvSpPr>
        <p:spPr bwMode="auto">
          <a:xfrm>
            <a:off x="4457700" y="1647591"/>
            <a:ext cx="4572000" cy="1557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</a:rPr>
              <a:t>1-digit numbers 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2-digit numbers 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</a:rPr>
              <a:t>3-digit number 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3431832" y="1082615"/>
            <a:ext cx="427220" cy="373834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82934" y="1955383"/>
            <a:ext cx="3646170" cy="185068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71241" y="2324597"/>
            <a:ext cx="3646170" cy="185068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74372" y="2687244"/>
            <a:ext cx="3646170" cy="185068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77516" y="3052281"/>
            <a:ext cx="3646170" cy="203575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75950" y="3397031"/>
            <a:ext cx="3646170" cy="185068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68903" y="3743115"/>
            <a:ext cx="3646170" cy="185068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80946" y="4097081"/>
            <a:ext cx="3646170" cy="185068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249019" y="3255856"/>
            <a:ext cx="1828800" cy="15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9303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uiExpand="1" animBg="1"/>
      <p:bldP spid="5" grpId="0" uiExpand="1" animBg="1"/>
      <p:bldP spid="6" grpId="0" uiExpand="1" animBg="1"/>
      <p:bldP spid="7" grpId="0" uiExpand="1" animBg="1"/>
      <p:bldP spid="8" grpId="0" animBg="1"/>
      <p:bldP spid="12" grpId="0" uiExpand="1" animBg="1"/>
      <p:bldP spid="18" grpId="0" uiExpand="1" animBg="1"/>
      <p:bldP spid="19" grpId="0" animBg="1"/>
      <p:bldP spid="20" grpId="0" uiExpand="1" animBg="1"/>
      <p:bldP spid="21" grpId="0" uiExpand="1" build="p"/>
      <p:bldP spid="17" grpId="0" uiExpand="1" animBg="1"/>
      <p:bldP spid="15" grpId="0" animBg="1"/>
      <p:bldP spid="16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71500" y="1096810"/>
            <a:ext cx="3646170" cy="3646171"/>
            <a:chOff x="571500" y="1096810"/>
            <a:chExt cx="3646170" cy="3646171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500" y="1096810"/>
              <a:ext cx="3646170" cy="36461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Rectangle 6"/>
            <p:cNvSpPr/>
            <p:nvPr/>
          </p:nvSpPr>
          <p:spPr>
            <a:xfrm rot="5400000">
              <a:off x="2566091" y="2751240"/>
              <a:ext cx="744088" cy="358617"/>
            </a:xfrm>
            <a:prstGeom prst="rect">
              <a:avLst/>
            </a:prstGeom>
            <a:solidFill>
              <a:srgbClr val="FF0000">
                <a:alpha val="22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 rot="5400000">
              <a:off x="1122810" y="1683722"/>
              <a:ext cx="744088" cy="358617"/>
            </a:xfrm>
            <a:prstGeom prst="rect">
              <a:avLst/>
            </a:prstGeom>
            <a:solidFill>
              <a:srgbClr val="FF0000">
                <a:alpha val="22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 rot="5400000">
              <a:off x="798014" y="3494577"/>
              <a:ext cx="676444" cy="358617"/>
            </a:xfrm>
            <a:prstGeom prst="rect">
              <a:avLst/>
            </a:prstGeom>
            <a:solidFill>
              <a:srgbClr val="FF0000">
                <a:alpha val="22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 rot="5400000">
              <a:off x="2235670" y="3855374"/>
              <a:ext cx="676444" cy="358617"/>
            </a:xfrm>
            <a:prstGeom prst="rect">
              <a:avLst/>
            </a:prstGeom>
            <a:solidFill>
              <a:srgbClr val="FF0000">
                <a:alpha val="22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 rot="5400000">
              <a:off x="1515249" y="2058455"/>
              <a:ext cx="676444" cy="358617"/>
            </a:xfrm>
            <a:prstGeom prst="rect">
              <a:avLst/>
            </a:prstGeom>
            <a:solidFill>
              <a:srgbClr val="FF0000">
                <a:alpha val="22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2" name="Rectangle 11"/>
          <p:cNvSpPr/>
          <p:nvPr/>
        </p:nvSpPr>
        <p:spPr>
          <a:xfrm rot="5400000">
            <a:off x="3341521" y="3120885"/>
            <a:ext cx="676444" cy="358617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Text Placeholder 1"/>
          <p:cNvSpPr txBox="1">
            <a:spLocks/>
          </p:cNvSpPr>
          <p:nvPr/>
        </p:nvSpPr>
        <p:spPr bwMode="auto">
          <a:xfrm>
            <a:off x="3117444" y="636220"/>
            <a:ext cx="58512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</a:rPr>
              <a:t>Add 10 to 2-digit numbers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18" name="Text Placeholder 1"/>
          <p:cNvSpPr txBox="1">
            <a:spLocks/>
          </p:cNvSpPr>
          <p:nvPr/>
        </p:nvSpPr>
        <p:spPr bwMode="auto">
          <a:xfrm>
            <a:off x="4751748" y="1138239"/>
            <a:ext cx="3646170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accent5"/>
                </a:solidFill>
              </a:rPr>
              <a:t>The tens number goes up by 1 ten.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accent5"/>
                </a:solidFill>
              </a:rPr>
              <a:t>The ones number does not change.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094605" y="2807786"/>
            <a:ext cx="2533321" cy="1280615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Text Placeholder 2"/>
          <p:cNvSpPr txBox="1">
            <a:spLocks/>
          </p:cNvSpPr>
          <p:nvPr/>
        </p:nvSpPr>
        <p:spPr bwMode="auto">
          <a:xfrm>
            <a:off x="5276588" y="2928243"/>
            <a:ext cx="2478004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13 + 10 = 23</a:t>
            </a:r>
          </a:p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24 + 10 = 34</a:t>
            </a:r>
          </a:p>
        </p:txBody>
      </p:sp>
      <p:sp>
        <p:nvSpPr>
          <p:cNvPr id="17" name="Oval 16"/>
          <p:cNvSpPr/>
          <p:nvPr/>
        </p:nvSpPr>
        <p:spPr>
          <a:xfrm>
            <a:off x="1188212" y="1297245"/>
            <a:ext cx="469942" cy="113157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555730" y="3368992"/>
            <a:ext cx="298772" cy="35861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041630" y="3343661"/>
            <a:ext cx="298772" cy="35861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Text Placeholder 1"/>
          <p:cNvSpPr txBox="1">
            <a:spLocks/>
          </p:cNvSpPr>
          <p:nvPr/>
        </p:nvSpPr>
        <p:spPr bwMode="auto">
          <a:xfrm>
            <a:off x="486308" y="1668708"/>
            <a:ext cx="8292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</a:rPr>
              <a:t>+10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041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8" grpId="0" uiExpand="1" build="p"/>
      <p:bldP spid="14" grpId="0" animBg="1"/>
      <p:bldP spid="16" grpId="0" uiExpand="1" build="p"/>
      <p:bldP spid="17" grpId="0" animBg="1"/>
      <p:bldP spid="19" grpId="0" animBg="1"/>
      <p:bldP spid="20" grpId="0" animBg="1"/>
      <p:bldP spid="2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71500" y="1096809"/>
            <a:ext cx="3646170" cy="3646171"/>
            <a:chOff x="571500" y="1096810"/>
            <a:chExt cx="3646170" cy="3646171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500" y="1096810"/>
              <a:ext cx="3646170" cy="36461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Rectangle 6"/>
            <p:cNvSpPr/>
            <p:nvPr/>
          </p:nvSpPr>
          <p:spPr>
            <a:xfrm rot="5400000">
              <a:off x="2566091" y="2751240"/>
              <a:ext cx="744088" cy="358617"/>
            </a:xfrm>
            <a:prstGeom prst="rect">
              <a:avLst/>
            </a:prstGeom>
            <a:solidFill>
              <a:srgbClr val="FF0000">
                <a:alpha val="22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 rot="5400000">
              <a:off x="1122810" y="1683722"/>
              <a:ext cx="744088" cy="358617"/>
            </a:xfrm>
            <a:prstGeom prst="rect">
              <a:avLst/>
            </a:prstGeom>
            <a:solidFill>
              <a:srgbClr val="FF0000">
                <a:alpha val="22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 rot="5400000">
              <a:off x="798014" y="3494577"/>
              <a:ext cx="676444" cy="358617"/>
            </a:xfrm>
            <a:prstGeom prst="rect">
              <a:avLst/>
            </a:prstGeom>
            <a:solidFill>
              <a:srgbClr val="FF0000">
                <a:alpha val="22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 rot="5400000">
              <a:off x="2235670" y="3855374"/>
              <a:ext cx="676444" cy="358617"/>
            </a:xfrm>
            <a:prstGeom prst="rect">
              <a:avLst/>
            </a:prstGeom>
            <a:solidFill>
              <a:srgbClr val="FF0000">
                <a:alpha val="22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 rot="5400000">
              <a:off x="1515249" y="2058455"/>
              <a:ext cx="676444" cy="358617"/>
            </a:xfrm>
            <a:prstGeom prst="rect">
              <a:avLst/>
            </a:prstGeom>
            <a:solidFill>
              <a:srgbClr val="FF0000">
                <a:alpha val="22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2" name="Rectangle 11"/>
          <p:cNvSpPr/>
          <p:nvPr/>
        </p:nvSpPr>
        <p:spPr>
          <a:xfrm rot="5400000">
            <a:off x="3341521" y="3120885"/>
            <a:ext cx="676444" cy="358617"/>
          </a:xfrm>
          <a:prstGeom prst="rect">
            <a:avLst/>
          </a:prstGeom>
          <a:solidFill>
            <a:srgbClr val="FF0000">
              <a:alpha val="22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" name="Text Placeholder 1"/>
          <p:cNvSpPr txBox="1">
            <a:spLocks/>
          </p:cNvSpPr>
          <p:nvPr/>
        </p:nvSpPr>
        <p:spPr bwMode="auto">
          <a:xfrm>
            <a:off x="3117444" y="636220"/>
            <a:ext cx="58512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rgbClr val="0070C0"/>
                </a:solidFill>
              </a:rPr>
              <a:t>Subtract 10 from 2-digit numbers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18" name="Text Placeholder 1"/>
          <p:cNvSpPr txBox="1">
            <a:spLocks/>
          </p:cNvSpPr>
          <p:nvPr/>
        </p:nvSpPr>
        <p:spPr bwMode="auto">
          <a:xfrm>
            <a:off x="4751748" y="1138239"/>
            <a:ext cx="3646170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accent5"/>
                </a:solidFill>
              </a:rPr>
              <a:t>The tens number goes down by 1 ten.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accent5"/>
                </a:solidFill>
              </a:rPr>
              <a:t>The ones number does not change.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094605" y="2795260"/>
            <a:ext cx="2533321" cy="1280615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Text Placeholder 2"/>
          <p:cNvSpPr txBox="1">
            <a:spLocks/>
          </p:cNvSpPr>
          <p:nvPr/>
        </p:nvSpPr>
        <p:spPr bwMode="auto">
          <a:xfrm>
            <a:off x="5276588" y="2928243"/>
            <a:ext cx="2478004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57 </a:t>
            </a: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-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 10 = 47</a:t>
            </a:r>
          </a:p>
          <a:p>
            <a:pPr marL="0" indent="0">
              <a:buFont typeface="Wingdings" pitchFamily="2" charset="2"/>
              <a:buNone/>
            </a:pPr>
            <a:r>
              <a:rPr lang="en-US" dirty="0">
                <a:solidFill>
                  <a:schemeClr val="accent1"/>
                </a:solidFill>
                <a:latin typeface="Orly's Font 2" pitchFamily="66" charset="0"/>
              </a:rPr>
              <a:t>3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4 - 10 = 24</a:t>
            </a:r>
          </a:p>
        </p:txBody>
      </p:sp>
      <p:sp>
        <p:nvSpPr>
          <p:cNvPr id="17" name="Oval 16"/>
          <p:cNvSpPr/>
          <p:nvPr/>
        </p:nvSpPr>
        <p:spPr>
          <a:xfrm>
            <a:off x="2703164" y="2354109"/>
            <a:ext cx="469942" cy="113157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565710" y="3375254"/>
            <a:ext cx="298772" cy="35861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135194" y="3372424"/>
            <a:ext cx="271611" cy="358617"/>
          </a:xfrm>
          <a:prstGeom prst="rect">
            <a:avLst/>
          </a:prstGeom>
          <a:solidFill>
            <a:srgbClr val="92D050">
              <a:alpha val="51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21" name="Text Placeholder 1"/>
          <p:cNvSpPr txBox="1">
            <a:spLocks/>
          </p:cNvSpPr>
          <p:nvPr/>
        </p:nvSpPr>
        <p:spPr bwMode="auto">
          <a:xfrm>
            <a:off x="1832716" y="2731138"/>
            <a:ext cx="8292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 2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>
                <a:solidFill>
                  <a:srgbClr val="0070C0"/>
                </a:solidFill>
              </a:rPr>
              <a:t>-</a:t>
            </a:r>
            <a:r>
              <a:rPr lang="en-US" dirty="0" smtClean="0">
                <a:solidFill>
                  <a:srgbClr val="0070C0"/>
                </a:solidFill>
              </a:rPr>
              <a:t>10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342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8" grpId="0" uiExpand="1" build="p"/>
      <p:bldP spid="14" grpId="0" animBg="1"/>
      <p:bldP spid="16" grpId="0" uiExpand="1" build="p"/>
      <p:bldP spid="17" grpId="0" uiExpand="1" animBg="1"/>
      <p:bldP spid="19" grpId="0" animBg="1"/>
      <p:bldP spid="20" grpId="0" animBg="1"/>
      <p:bldP spid="2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6352061"/>
              </p:ext>
            </p:extLst>
          </p:nvPr>
        </p:nvGraphicFramePr>
        <p:xfrm>
          <a:off x="350563" y="913302"/>
          <a:ext cx="4343400" cy="3886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4340"/>
                <a:gridCol w="434340"/>
                <a:gridCol w="434340"/>
                <a:gridCol w="434340"/>
                <a:gridCol w="434340"/>
                <a:gridCol w="434340"/>
                <a:gridCol w="434340"/>
                <a:gridCol w="434340"/>
                <a:gridCol w="434340"/>
                <a:gridCol w="434340"/>
              </a:tblGrid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200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</a:tbl>
          </a:graphicData>
        </a:graphic>
      </p:graphicFrame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39221" y="2577339"/>
            <a:ext cx="1817741" cy="1892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loud Callout 8"/>
          <p:cNvSpPr/>
          <p:nvPr/>
        </p:nvSpPr>
        <p:spPr>
          <a:xfrm>
            <a:off x="5701965" y="1023774"/>
            <a:ext cx="2833885" cy="1360751"/>
          </a:xfrm>
          <a:prstGeom prst="cloudCallout">
            <a:avLst>
              <a:gd name="adj1" fmla="val -45922"/>
              <a:gd name="adj2" fmla="val 50564"/>
            </a:avLst>
          </a:prstGeom>
          <a:solidFill>
            <a:schemeClr val="accent4"/>
          </a:solidFill>
          <a:ln w="38100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065114" y="390082"/>
            <a:ext cx="4800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Patterns on the 200 chart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114" name="Rectangle 113"/>
          <p:cNvSpPr/>
          <p:nvPr/>
        </p:nvSpPr>
        <p:spPr>
          <a:xfrm>
            <a:off x="4343400" y="929871"/>
            <a:ext cx="247068" cy="3927879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370826" y="900465"/>
            <a:ext cx="427220" cy="373834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253324" y="4400550"/>
            <a:ext cx="427220" cy="373834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5741618" y="1200968"/>
            <a:ext cx="257921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</a:rPr>
              <a:t>It’s like counting by tens.</a:t>
            </a:r>
            <a:endParaRPr lang="en-US" dirty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 bwMode="auto">
          <a:xfrm>
            <a:off x="5939413" y="1210154"/>
            <a:ext cx="257921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Orly's Font 2" pitchFamily="66" charset="0"/>
              </a:rPr>
              <a:t>After 100, 101, 102,…</a:t>
            </a:r>
            <a:endParaRPr lang="en-US" dirty="0">
              <a:solidFill>
                <a:schemeClr val="accent4">
                  <a:lumMod val="50000"/>
                </a:schemeClr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1324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" grpId="0" build="p"/>
      <p:bldP spid="114" grpId="0" animBg="1"/>
      <p:bldP spid="6" grpId="0" animBg="1"/>
      <p:bldP spid="7" grpId="0" animBg="1"/>
      <p:bldP spid="8" grpId="0" build="p"/>
      <p:bldP spid="1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065114" y="390082"/>
            <a:ext cx="4800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Add 10 to 3-digit numbers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aphicFrame>
        <p:nvGraphicFramePr>
          <p:cNvPr id="113" name="Table 1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2416293"/>
              </p:ext>
            </p:extLst>
          </p:nvPr>
        </p:nvGraphicFramePr>
        <p:xfrm>
          <a:off x="350563" y="913302"/>
          <a:ext cx="4343400" cy="3886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4340"/>
                <a:gridCol w="434340"/>
                <a:gridCol w="434340"/>
                <a:gridCol w="434340"/>
                <a:gridCol w="434340"/>
                <a:gridCol w="434340"/>
                <a:gridCol w="434340"/>
                <a:gridCol w="434340"/>
                <a:gridCol w="434340"/>
                <a:gridCol w="434340"/>
              </a:tblGrid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200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</a:tbl>
          </a:graphicData>
        </a:graphic>
      </p:graphicFrame>
      <p:sp>
        <p:nvSpPr>
          <p:cNvPr id="126" name="Text Placeholder 2"/>
          <p:cNvSpPr txBox="1">
            <a:spLocks/>
          </p:cNvSpPr>
          <p:nvPr/>
        </p:nvSpPr>
        <p:spPr bwMode="auto">
          <a:xfrm>
            <a:off x="5147468" y="1191455"/>
            <a:ext cx="28222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2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5 + 10 = 1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3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5</a:t>
            </a:r>
          </a:p>
        </p:txBody>
      </p:sp>
      <p:sp>
        <p:nvSpPr>
          <p:cNvPr id="114" name="Rectangle 113"/>
          <p:cNvSpPr/>
          <p:nvPr/>
        </p:nvSpPr>
        <p:spPr>
          <a:xfrm>
            <a:off x="2106566" y="1702816"/>
            <a:ext cx="397905" cy="358617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5" name="Rectangle 114"/>
          <p:cNvSpPr/>
          <p:nvPr/>
        </p:nvSpPr>
        <p:spPr>
          <a:xfrm>
            <a:off x="2109494" y="2070184"/>
            <a:ext cx="397905" cy="394479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Cloud Callout 15"/>
          <p:cNvSpPr/>
          <p:nvPr/>
        </p:nvSpPr>
        <p:spPr>
          <a:xfrm>
            <a:off x="5372100" y="2398207"/>
            <a:ext cx="2680256" cy="1881235"/>
          </a:xfrm>
          <a:prstGeom prst="cloudCallout">
            <a:avLst>
              <a:gd name="adj1" fmla="val -36447"/>
              <a:gd name="adj2" fmla="val -86082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5" name="Text Placeholder 2"/>
          <p:cNvSpPr txBox="1">
            <a:spLocks/>
          </p:cNvSpPr>
          <p:nvPr/>
        </p:nvSpPr>
        <p:spPr bwMode="auto">
          <a:xfrm>
            <a:off x="5720368" y="2628033"/>
            <a:ext cx="1983719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125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is 1 hundred + 2 tens + 5 ones.</a:t>
            </a:r>
          </a:p>
        </p:txBody>
      </p: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5750854" y="2720364"/>
            <a:ext cx="198371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2 tens and 1 tens is 3 tens.</a:t>
            </a:r>
            <a:endParaRPr lang="en-US" sz="2000" dirty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auto">
          <a:xfrm>
            <a:off x="5784471" y="2751143"/>
            <a:ext cx="198371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 The hundreds place and the ones place stay the same.</a:t>
            </a:r>
          </a:p>
        </p:txBody>
      </p:sp>
    </p:spTree>
    <p:extLst>
      <p:ext uri="{BB962C8B-B14F-4D97-AF65-F5344CB8AC3E}">
        <p14:creationId xmlns:p14="http://schemas.microsoft.com/office/powerpoint/2010/main" val="360014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26" grpId="0" build="p"/>
      <p:bldP spid="114" grpId="0" animBg="1"/>
      <p:bldP spid="115" grpId="0" animBg="1"/>
      <p:bldP spid="16" grpId="0" animBg="1"/>
      <p:bldP spid="15" grpId="0" uiExpand="1" build="p"/>
      <p:bldP spid="19" grpId="0" build="p"/>
      <p:bldP spid="20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065114" y="390082"/>
            <a:ext cx="4800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Add 10 to 3-digit numbers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aphicFrame>
        <p:nvGraphicFramePr>
          <p:cNvPr id="113" name="Table 1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4428781"/>
              </p:ext>
            </p:extLst>
          </p:nvPr>
        </p:nvGraphicFramePr>
        <p:xfrm>
          <a:off x="350563" y="913302"/>
          <a:ext cx="4343400" cy="3886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4340"/>
                <a:gridCol w="434340"/>
                <a:gridCol w="434340"/>
                <a:gridCol w="434340"/>
                <a:gridCol w="434340"/>
                <a:gridCol w="434340"/>
                <a:gridCol w="434340"/>
                <a:gridCol w="434340"/>
                <a:gridCol w="434340"/>
                <a:gridCol w="434340"/>
              </a:tblGrid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200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</a:tbl>
          </a:graphicData>
        </a:graphic>
      </p:graphicFrame>
      <p:sp>
        <p:nvSpPr>
          <p:cNvPr id="126" name="Text Placeholder 2"/>
          <p:cNvSpPr txBox="1">
            <a:spLocks/>
          </p:cNvSpPr>
          <p:nvPr/>
        </p:nvSpPr>
        <p:spPr bwMode="auto">
          <a:xfrm>
            <a:off x="5147468" y="1191455"/>
            <a:ext cx="2822217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2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5 + 10 = 1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3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5</a:t>
            </a:r>
          </a:p>
          <a:p>
            <a:pPr marL="0" indent="0">
              <a:buFont typeface="Wingdings" pitchFamily="2" charset="2"/>
              <a:buNone/>
            </a:pPr>
            <a:endParaRPr lang="en-US" sz="2800" dirty="0" smtClean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14" name="Rectangle 113"/>
          <p:cNvSpPr/>
          <p:nvPr/>
        </p:nvSpPr>
        <p:spPr>
          <a:xfrm>
            <a:off x="2106566" y="1702816"/>
            <a:ext cx="397905" cy="358617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15" name="Rectangle 114"/>
          <p:cNvSpPr/>
          <p:nvPr/>
        </p:nvSpPr>
        <p:spPr>
          <a:xfrm>
            <a:off x="2109494" y="2070184"/>
            <a:ext cx="397905" cy="394479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Cloud Callout 15"/>
          <p:cNvSpPr/>
          <p:nvPr/>
        </p:nvSpPr>
        <p:spPr>
          <a:xfrm>
            <a:off x="6598085" y="2765091"/>
            <a:ext cx="2013715" cy="1554740"/>
          </a:xfrm>
          <a:prstGeom prst="cloudCallout">
            <a:avLst>
              <a:gd name="adj1" fmla="val 18914"/>
              <a:gd name="adj2" fmla="val -100730"/>
            </a:avLst>
          </a:prstGeom>
          <a:solidFill>
            <a:schemeClr val="accent2"/>
          </a:solidFill>
          <a:ln w="381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5" name="Text Placeholder 2"/>
          <p:cNvSpPr txBox="1">
            <a:spLocks/>
          </p:cNvSpPr>
          <p:nvPr/>
        </p:nvSpPr>
        <p:spPr bwMode="auto">
          <a:xfrm>
            <a:off x="6660715" y="2914990"/>
            <a:ext cx="1983719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</a:rPr>
              <a:t>It’s like counting by tens.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109494" y="2479489"/>
            <a:ext cx="397905" cy="394479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109494" y="2848252"/>
            <a:ext cx="397905" cy="394479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" name="Text Placeholder 2"/>
          <p:cNvSpPr txBox="1">
            <a:spLocks/>
          </p:cNvSpPr>
          <p:nvPr/>
        </p:nvSpPr>
        <p:spPr bwMode="auto">
          <a:xfrm>
            <a:off x="5147467" y="1655784"/>
            <a:ext cx="2822217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3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5 + 10 = 1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4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5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4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5 + 10 = 1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5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944853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5" grpId="0" build="p"/>
      <p:bldP spid="11" grpId="0" animBg="1"/>
      <p:bldP spid="12" grpId="0" animBg="1"/>
      <p:bldP spid="14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065114" y="390082"/>
            <a:ext cx="4800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dirty="0" smtClean="0">
                <a:solidFill>
                  <a:schemeClr val="accent1"/>
                </a:solidFill>
                <a:latin typeface="Orly's Font 2" pitchFamily="66" charset="0"/>
              </a:rPr>
              <a:t>Add 10 to 3-digit numbers</a:t>
            </a:r>
            <a:endParaRPr lang="en-US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graphicFrame>
        <p:nvGraphicFramePr>
          <p:cNvPr id="113" name="Table 1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3011024"/>
              </p:ext>
            </p:extLst>
          </p:nvPr>
        </p:nvGraphicFramePr>
        <p:xfrm>
          <a:off x="350563" y="913302"/>
          <a:ext cx="4343400" cy="3886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4340"/>
                <a:gridCol w="434340"/>
                <a:gridCol w="434340"/>
                <a:gridCol w="434340"/>
                <a:gridCol w="434340"/>
                <a:gridCol w="434340"/>
                <a:gridCol w="434340"/>
                <a:gridCol w="434340"/>
                <a:gridCol w="434340"/>
                <a:gridCol w="434340"/>
              </a:tblGrid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109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119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129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139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8360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149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159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169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179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189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  <a:tr h="39363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191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192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193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194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195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196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197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198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199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latin typeface="Orly's Font 2" pitchFamily="66" charset="0"/>
                        </a:rPr>
                        <a:t>200</a:t>
                      </a:r>
                      <a:endParaRPr lang="en-US" sz="800" dirty="0">
                        <a:latin typeface="Orly's Font 2" pitchFamily="66" charset="0"/>
                      </a:endParaRPr>
                    </a:p>
                  </a:txBody>
                  <a:tcPr marL="109728" marR="109728" marT="54864" marB="54864" anchor="ctr"/>
                </a:tc>
              </a:tr>
            </a:tbl>
          </a:graphicData>
        </a:graphic>
      </p:graphicFrame>
      <p:sp>
        <p:nvSpPr>
          <p:cNvPr id="126" name="Text Placeholder 2"/>
          <p:cNvSpPr txBox="1">
            <a:spLocks/>
          </p:cNvSpPr>
          <p:nvPr/>
        </p:nvSpPr>
        <p:spPr bwMode="auto">
          <a:xfrm>
            <a:off x="5147468" y="753045"/>
            <a:ext cx="2822217" cy="2591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 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4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8 + 10 = 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7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2 + 10 = 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5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4 + 10 = 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6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6 + 10 = 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  <p:sp>
        <p:nvSpPr>
          <p:cNvPr id="128" name="Rectangle 127"/>
          <p:cNvSpPr/>
          <p:nvPr/>
        </p:nvSpPr>
        <p:spPr>
          <a:xfrm>
            <a:off x="3403948" y="2461192"/>
            <a:ext cx="397905" cy="358617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29" name="Rectangle 128"/>
          <p:cNvSpPr/>
          <p:nvPr/>
        </p:nvSpPr>
        <p:spPr>
          <a:xfrm>
            <a:off x="3403947" y="2850231"/>
            <a:ext cx="397905" cy="358617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0" name="Rectangle 129"/>
          <p:cNvSpPr/>
          <p:nvPr/>
        </p:nvSpPr>
        <p:spPr>
          <a:xfrm>
            <a:off x="800100" y="3600450"/>
            <a:ext cx="397905" cy="45720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31" name="Rectangle 130"/>
          <p:cNvSpPr/>
          <p:nvPr/>
        </p:nvSpPr>
        <p:spPr>
          <a:xfrm>
            <a:off x="800100" y="4057650"/>
            <a:ext cx="397905" cy="358617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1686426" y="2850231"/>
            <a:ext cx="397905" cy="358617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4" name="Rectangle 143"/>
          <p:cNvSpPr/>
          <p:nvPr/>
        </p:nvSpPr>
        <p:spPr>
          <a:xfrm>
            <a:off x="1696135" y="3245053"/>
            <a:ext cx="397905" cy="358617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6" name="Rectangle 145"/>
          <p:cNvSpPr/>
          <p:nvPr/>
        </p:nvSpPr>
        <p:spPr>
          <a:xfrm>
            <a:off x="2507399" y="3245053"/>
            <a:ext cx="428583" cy="358617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47" name="Rectangle 146"/>
          <p:cNvSpPr/>
          <p:nvPr/>
        </p:nvSpPr>
        <p:spPr>
          <a:xfrm>
            <a:off x="2538077" y="3624306"/>
            <a:ext cx="397905" cy="412709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  <p:sp>
        <p:nvSpPr>
          <p:cNvPr id="16" name="Text Placeholder 2"/>
          <p:cNvSpPr txBox="1">
            <a:spLocks/>
          </p:cNvSpPr>
          <p:nvPr/>
        </p:nvSpPr>
        <p:spPr bwMode="auto">
          <a:xfrm>
            <a:off x="7016195" y="760604"/>
            <a:ext cx="2822217" cy="2591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  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</a:t>
            </a:r>
            <a:r>
              <a:rPr lang="en-US" sz="2800" dirty="0" smtClean="0">
                <a:solidFill>
                  <a:srgbClr val="0070C0"/>
                </a:solidFill>
                <a:latin typeface="Orly's Font 2" pitchFamily="66" charset="0"/>
              </a:rPr>
              <a:t>5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8 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</a:t>
            </a:r>
            <a:r>
              <a:rPr lang="en-US" sz="2800" dirty="0">
                <a:solidFill>
                  <a:srgbClr val="0070C0"/>
                </a:solidFill>
                <a:latin typeface="Orly's Font 2" pitchFamily="66" charset="0"/>
              </a:rPr>
              <a:t>8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2  </a:t>
            </a: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</a:t>
            </a:r>
            <a:r>
              <a:rPr lang="en-US" sz="2800" dirty="0">
                <a:solidFill>
                  <a:srgbClr val="0070C0"/>
                </a:solidFill>
                <a:latin typeface="Orly's Font 2" pitchFamily="66" charset="0"/>
              </a:rPr>
              <a:t>6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4  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1</a:t>
            </a:r>
            <a:r>
              <a:rPr lang="en-US" sz="2800" dirty="0">
                <a:solidFill>
                  <a:srgbClr val="0070C0"/>
                </a:solidFill>
                <a:latin typeface="Orly's Font 2" pitchFamily="66" charset="0"/>
              </a:rPr>
              <a:t>7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Orly's Font 2" pitchFamily="66" charset="0"/>
              </a:rPr>
              <a:t>6  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2271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 uiExpand="1" build="p"/>
      <p:bldP spid="128" grpId="0" animBg="1"/>
      <p:bldP spid="129" grpId="0" animBg="1"/>
      <p:bldP spid="130" grpId="0" animBg="1"/>
      <p:bldP spid="131" grpId="0" animBg="1"/>
      <p:bldP spid="143" grpId="0" animBg="1"/>
      <p:bldP spid="144" grpId="0" animBg="1"/>
      <p:bldP spid="146" grpId="0" animBg="1"/>
      <p:bldP spid="147" grpId="0" animBg="1"/>
      <p:bldP spid="16" grpId="0" uiExpand="1" build="p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7296</TotalTime>
  <Words>1249</Words>
  <Application>Microsoft Office PowerPoint</Application>
  <PresentationFormat>On-screen Show (16:9)</PresentationFormat>
  <Paragraphs>892</Paragraphs>
  <Slides>15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Orly's Font 2</vt:lpstr>
      <vt:lpstr>Courier New</vt:lpstr>
      <vt:lpstr>Wingdings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334</cp:revision>
  <dcterms:created xsi:type="dcterms:W3CDTF">2011-06-12T17:04:43Z</dcterms:created>
  <dcterms:modified xsi:type="dcterms:W3CDTF">2015-06-07T14:19:11Z</dcterms:modified>
</cp:coreProperties>
</file>